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279" r:id="rId4"/>
    <p:sldId id="285" r:id="rId5"/>
    <p:sldId id="284" r:id="rId6"/>
    <p:sldId id="286" r:id="rId7"/>
    <p:sldId id="294" r:id="rId8"/>
    <p:sldId id="287" r:id="rId9"/>
    <p:sldId id="289" r:id="rId10"/>
    <p:sldId id="295" r:id="rId11"/>
    <p:sldId id="296" r:id="rId12"/>
    <p:sldId id="297" r:id="rId13"/>
    <p:sldId id="311" r:id="rId14"/>
    <p:sldId id="312" r:id="rId15"/>
    <p:sldId id="298" r:id="rId16"/>
    <p:sldId id="307" r:id="rId17"/>
    <p:sldId id="299" r:id="rId18"/>
    <p:sldId id="300" r:id="rId19"/>
    <p:sldId id="293" r:id="rId20"/>
    <p:sldId id="282" r:id="rId21"/>
    <p:sldId id="301" r:id="rId22"/>
    <p:sldId id="308" r:id="rId23"/>
    <p:sldId id="309" r:id="rId24"/>
    <p:sldId id="302" r:id="rId25"/>
    <p:sldId id="305" r:id="rId26"/>
    <p:sldId id="303" r:id="rId27"/>
    <p:sldId id="304" r:id="rId28"/>
    <p:sldId id="306" r:id="rId29"/>
    <p:sldId id="288" r:id="rId30"/>
    <p:sldId id="290" r:id="rId31"/>
    <p:sldId id="291" r:id="rId32"/>
    <p:sldId id="292" r:id="rId33"/>
    <p:sldId id="275" r:id="rId34"/>
    <p:sldId id="2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5" autoAdjust="0"/>
    <p:restoredTop sz="94656" autoAdjust="0"/>
  </p:normalViewPr>
  <p:slideViewPr>
    <p:cSldViewPr>
      <p:cViewPr>
        <p:scale>
          <a:sx n="100" d="100"/>
          <a:sy n="100" d="100"/>
        </p:scale>
        <p:origin x="-132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Strong list coloring, Group connectivity and the Polynomial method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77000" cy="2514600"/>
          </a:xfrm>
        </p:spPr>
        <p:txBody>
          <a:bodyPr/>
          <a:lstStyle/>
          <a:p>
            <a:r>
              <a:rPr lang="en-US" dirty="0" smtClean="0"/>
              <a:t>Michael Tarsi, Blavatnik School of Computer Science, Tel-Aviv University, Israel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0"/>
            <a:ext cx="8153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P</a:t>
            </a:r>
            <a:r>
              <a:rPr lang="en-US" dirty="0" smtClean="0"/>
              <a:t>G*=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(x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+x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+x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)(-x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-x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)(-x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+x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)(x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-x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-x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)</a:t>
            </a:r>
            <a:endParaRPr lang="he-IL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5562600"/>
            <a:ext cx="5105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 smtClean="0"/>
              <a:t>P</a:t>
            </a:r>
            <a:r>
              <a:rPr lang="en-US" sz="3600" dirty="0" smtClean="0"/>
              <a:t>G*</a:t>
            </a:r>
            <a:r>
              <a:rPr lang="en-US" sz="3600" dirty="0" smtClean="0">
                <a:sym typeface="Symbol"/>
              </a:rPr>
              <a:t>0  NZF</a:t>
            </a:r>
            <a:endParaRPr lang="he-IL" sz="3600" dirty="0"/>
          </a:p>
        </p:txBody>
      </p:sp>
      <p:pic>
        <p:nvPicPr>
          <p:cNvPr id="2" name="Picture 2" descr="C:\Users\anyone\Desktop\tik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5968" y="0"/>
            <a:ext cx="6978418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7086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dirty="0" smtClean="0"/>
              <a:t>We </a:t>
            </a:r>
            <a:r>
              <a:rPr lang="en-US" sz="4800" dirty="0" smtClean="0"/>
              <a:t>have a problem</a:t>
            </a:r>
            <a:endParaRPr lang="he-I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Let it all be modulo k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But “A pol. of degree n has at most n roots” is essential. </a:t>
            </a:r>
            <a:br>
              <a:rPr lang="en-US" sz="6000" dirty="0" smtClean="0"/>
            </a:br>
            <a:endParaRPr lang="he-IL" sz="60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Hence, limited to Fields, </a:t>
            </a:r>
            <a:r>
              <a:rPr lang="en-US" sz="4800" dirty="0" err="1" smtClean="0"/>
              <a:t>GF</a:t>
            </a:r>
            <a:r>
              <a:rPr lang="en-US" sz="4800" baseline="-25000" dirty="0" err="1" smtClean="0"/>
              <a:t>k</a:t>
            </a:r>
            <a:r>
              <a:rPr lang="en-US" sz="4800" dirty="0" smtClean="0"/>
              <a:t>, when k is a prime power </a:t>
            </a:r>
            <a:endParaRPr lang="en-US" sz="4800" dirty="0" smtClean="0"/>
          </a:p>
          <a:p>
            <a:endParaRPr lang="en-US" sz="4800" dirty="0" smtClean="0"/>
          </a:p>
          <a:p>
            <a:r>
              <a:rPr lang="en-US" sz="4800" dirty="0" smtClean="0"/>
              <a:t>2,3,4,5</a:t>
            </a:r>
            <a:r>
              <a:rPr lang="en-US" sz="4800" dirty="0" smtClean="0"/>
              <a:t>,..7,8,9… Good enough.</a:t>
            </a:r>
            <a:endParaRPr lang="he-IL" sz="48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connectivity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what we actually get is MORE than mere </a:t>
            </a:r>
            <a:r>
              <a:rPr lang="en-US" dirty="0" smtClean="0"/>
              <a:t>NZF:</a:t>
            </a:r>
            <a:endParaRPr lang="en-US" dirty="0" smtClean="0"/>
          </a:p>
          <a:p>
            <a:r>
              <a:rPr lang="en-US" dirty="0" smtClean="0"/>
              <a:t>Definition (Jaeger, Payan, Linial, T)</a:t>
            </a:r>
          </a:p>
          <a:p>
            <a:r>
              <a:rPr lang="en-US" dirty="0" smtClean="0"/>
              <a:t>Let A be an abelian group. A graph is </a:t>
            </a:r>
            <a:r>
              <a:rPr lang="en-US" dirty="0" smtClean="0"/>
              <a:t>“</a:t>
            </a:r>
            <a:r>
              <a:rPr lang="en-US" b="1" dirty="0" smtClean="0"/>
              <a:t>A-connected</a:t>
            </a:r>
            <a:r>
              <a:rPr lang="en-US" dirty="0" smtClean="0"/>
              <a:t>” </a:t>
            </a:r>
            <a:r>
              <a:rPr lang="en-US" dirty="0" smtClean="0"/>
              <a:t>if for any assignment of forbidden values, one for each edge, there exists a feasible A-flow.</a:t>
            </a:r>
          </a:p>
          <a:p>
            <a:pPr>
              <a:buNone/>
            </a:pPr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7" name="Picture 3" descr="C:\Users\anyone\Pictures\Resize of 1987 - Francois Jaeger, Anita Tar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435" y="381000"/>
            <a:ext cx="915803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even wheel is Z</a:t>
            </a:r>
            <a:r>
              <a:rPr lang="en-US" baseline="-25000" dirty="0" smtClean="0"/>
              <a:t>3</a:t>
            </a:r>
            <a:r>
              <a:rPr lang="en-US" dirty="0" smtClean="0"/>
              <a:t> connected</a:t>
            </a:r>
          </a:p>
          <a:p>
            <a:endParaRPr lang="en-US" dirty="0" smtClean="0"/>
          </a:p>
          <a:p>
            <a:r>
              <a:rPr lang="en-US" dirty="0" smtClean="0"/>
              <a:t>Proof by example:</a:t>
            </a:r>
          </a:p>
          <a:p>
            <a:endParaRPr lang="en-US" dirty="0" smtClean="0"/>
          </a:p>
          <a:p>
            <a:r>
              <a:rPr lang="en-US" sz="4400" dirty="0" smtClean="0"/>
              <a:t>P</a:t>
            </a:r>
            <a:r>
              <a:rPr lang="en-US" sz="2400" dirty="0" smtClean="0"/>
              <a:t>W</a:t>
            </a:r>
            <a:r>
              <a:rPr lang="en-US" sz="1800" dirty="0" smtClean="0"/>
              <a:t>4</a:t>
            </a:r>
            <a:r>
              <a:rPr lang="en-US" dirty="0" smtClean="0"/>
              <a:t>*=xyzt (x-y)(y-z)(z-t)(t-x), and 2x</a:t>
            </a:r>
            <a:r>
              <a:rPr lang="en-US" baseline="30000" dirty="0" smtClean="0"/>
              <a:t>2</a:t>
            </a:r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z</a:t>
            </a:r>
            <a:r>
              <a:rPr lang="en-US" baseline="30000" dirty="0" smtClean="0"/>
              <a:t>2</a:t>
            </a:r>
            <a:r>
              <a:rPr lang="en-US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 is a monomial in its expansion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even wheel is also Strongly Z</a:t>
            </a:r>
            <a:r>
              <a:rPr lang="en-US" baseline="-25000" dirty="0" smtClean="0"/>
              <a:t>3</a:t>
            </a:r>
            <a:r>
              <a:rPr lang="en-US" dirty="0" smtClean="0"/>
              <a:t>-choosable</a:t>
            </a:r>
          </a:p>
          <a:p>
            <a:endParaRPr lang="en-US" dirty="0" smtClean="0"/>
          </a:p>
          <a:p>
            <a:r>
              <a:rPr lang="en-US" dirty="0" smtClean="0"/>
              <a:t>Proof:</a:t>
            </a:r>
          </a:p>
          <a:p>
            <a:r>
              <a:rPr lang="en-US" dirty="0" smtClean="0"/>
              <a:t>A </a:t>
            </a:r>
            <a:r>
              <a:rPr lang="en-US" dirty="0" smtClean="0"/>
              <a:t>k-coloring </a:t>
            </a:r>
            <a:r>
              <a:rPr lang="en-US" dirty="0" smtClean="0"/>
              <a:t>is an assignment of </a:t>
            </a:r>
            <a:r>
              <a:rPr lang="en-US" dirty="0" smtClean="0"/>
              <a:t>values from sum </a:t>
            </a:r>
            <a:r>
              <a:rPr lang="en-US" dirty="0" err="1" smtClean="0"/>
              <a:t>abelian</a:t>
            </a:r>
            <a:r>
              <a:rPr lang="en-US" dirty="0" smtClean="0"/>
              <a:t> group of order k, </a:t>
            </a:r>
            <a:r>
              <a:rPr lang="en-US" dirty="0" smtClean="0"/>
              <a:t>to EDGES, which </a:t>
            </a:r>
            <a:r>
              <a:rPr lang="en-US" dirty="0" smtClean="0"/>
              <a:t>sums up (with some arbitrary orientation) </a:t>
            </a:r>
            <a:r>
              <a:rPr lang="en-US" dirty="0" smtClean="0"/>
              <a:t>to zero on every </a:t>
            </a:r>
            <a:r>
              <a:rPr lang="en-US" b="1" dirty="0" smtClean="0"/>
              <a:t>cycle</a:t>
            </a:r>
            <a:r>
              <a:rPr lang="en-US" dirty="0" smtClean="0"/>
              <a:t>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Via  matrix representation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r>
              <a:rPr lang="en-US" dirty="0" smtClean="0"/>
              <a:t>P</a:t>
            </a:r>
            <a:r>
              <a:rPr lang="en-US" sz="3600" baseline="-25000" dirty="0" smtClean="0"/>
              <a:t>K</a:t>
            </a:r>
            <a:r>
              <a:rPr lang="en-US" sz="2400" baseline="-25000" dirty="0" smtClean="0"/>
              <a:t>4</a:t>
            </a:r>
            <a:r>
              <a:rPr lang="en-US" dirty="0" smtClean="0"/>
              <a:t>=(x-y)(x-z)(x-w)(y-z)(y-w)(z-w)</a:t>
            </a:r>
          </a:p>
          <a:p>
            <a:pPr marL="514350" indent="-514350" algn="ctr">
              <a:buNone/>
            </a:pPr>
            <a:r>
              <a:rPr lang="en-US" dirty="0" smtClean="0">
                <a:sym typeface="Symbol"/>
              </a:rPr>
              <a:t>=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baseline="-25000" dirty="0" smtClean="0">
                <a:sym typeface="Symbol"/>
              </a:rPr>
              <a:t>i=1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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j=1</a:t>
            </a:r>
            <a:r>
              <a:rPr lang="en-US" dirty="0" smtClean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i,j</a:t>
            </a:r>
            <a:r>
              <a:rPr lang="en-US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j</a:t>
            </a:r>
          </a:p>
          <a:p>
            <a:pPr marL="514350" indent="-514350" algn="ctr">
              <a:buNone/>
            </a:pPr>
            <a:endParaRPr lang="en-US" u="sng" baseline="-25000" dirty="0" smtClean="0"/>
          </a:p>
          <a:p>
            <a:pPr marL="514350" indent="-514350" algn="ctr">
              <a:buNone/>
            </a:pPr>
            <a:r>
              <a:rPr lang="en-US" baseline="-25000" dirty="0" smtClean="0"/>
              <a:t>         </a:t>
            </a:r>
            <a:r>
              <a:rPr lang="en-US" dirty="0" smtClean="0"/>
              <a:t> </a:t>
            </a:r>
            <a:r>
              <a:rPr lang="en-US" u="sng" dirty="0" smtClean="0"/>
              <a:t>x  y  z  w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 smtClean="0"/>
              <a:t>1 -1  0  0    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 smtClean="0"/>
              <a:t>1  0 -1  0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 smtClean="0"/>
              <a:t>1  0  0 -1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 smtClean="0"/>
              <a:t>0  1 -1 0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 smtClean="0"/>
              <a:t>0  1  0 -1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 smtClean="0"/>
              <a:t>0  0  1 -1</a:t>
            </a:r>
            <a:endParaRPr lang="he-IL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yone\Desktop\Resize of P5230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54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General case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Given an </a:t>
            </a:r>
            <a:r>
              <a:rPr lang="en-US" sz="3600" dirty="0" smtClean="0"/>
              <a:t>n</a:t>
            </a:r>
            <a:r>
              <a:rPr lang="en-US" dirty="0" smtClean="0"/>
              <a:t>x</a:t>
            </a:r>
            <a:r>
              <a:rPr lang="en-US" sz="3600" dirty="0" smtClean="0"/>
              <a:t>m</a:t>
            </a:r>
            <a:r>
              <a:rPr lang="en-US" dirty="0" smtClean="0"/>
              <a:t> matrix A=(</a:t>
            </a:r>
            <a:r>
              <a:rPr lang="en-US" sz="3600" dirty="0" smtClean="0"/>
              <a:t>a</a:t>
            </a:r>
            <a:r>
              <a:rPr lang="en-US" sz="2400" dirty="0" smtClean="0"/>
              <a:t>i,j</a:t>
            </a:r>
            <a:r>
              <a:rPr lang="en-US" dirty="0" smtClean="0"/>
              <a:t>), its polynomial </a:t>
            </a:r>
            <a:r>
              <a:rPr lang="en-US" sz="4400" dirty="0" smtClean="0"/>
              <a:t>P</a:t>
            </a:r>
            <a:r>
              <a:rPr lang="en-US" sz="2400" dirty="0" smtClean="0"/>
              <a:t>A</a:t>
            </a:r>
            <a:r>
              <a:rPr lang="en-US" dirty="0" smtClean="0"/>
              <a:t> is defined by </a:t>
            </a:r>
            <a:r>
              <a:rPr lang="en-US" dirty="0" smtClean="0">
                <a:sym typeface="Symbol"/>
              </a:rPr>
              <a:t>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baseline="-25000" dirty="0" smtClean="0">
                <a:sym typeface="Symbol"/>
              </a:rPr>
              <a:t>i=1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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j=1</a:t>
            </a:r>
            <a:r>
              <a:rPr lang="en-US" dirty="0" smtClean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i,j</a:t>
            </a:r>
            <a:r>
              <a:rPr lang="en-US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j</a:t>
            </a:r>
          </a:p>
          <a:p>
            <a:endParaRPr lang="en-US" sz="2000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(X) is the product of the n entries of the vector AX</a:t>
            </a:r>
            <a:endParaRPr lang="en-US" sz="3800" dirty="0" smtClean="0">
              <a:sym typeface="Symbol"/>
            </a:endParaRPr>
          </a:p>
          <a:p>
            <a:endParaRPr lang="en-US" sz="2000" dirty="0" smtClean="0">
              <a:sym typeface="Symbol"/>
            </a:endParaRPr>
          </a:p>
          <a:p>
            <a:r>
              <a:rPr lang="en-US" sz="3500" dirty="0" smtClean="0">
                <a:sym typeface="Symbol"/>
              </a:rPr>
              <a:t>Originally motivated by:</a:t>
            </a:r>
          </a:p>
          <a:p>
            <a:r>
              <a:rPr lang="en-US" dirty="0" smtClean="0">
                <a:sym typeface="Symbol"/>
              </a:rPr>
              <a:t>Conjecture (Jaeger ~1980): For every Non singular </a:t>
            </a:r>
            <a:r>
              <a:rPr lang="en-US" sz="39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x</a:t>
            </a:r>
            <a:r>
              <a:rPr lang="en-US" sz="39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A over GFq,  where q≥4, there exists a vector X, such that both X and AX have no zero entry.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True for every non prime q (Alon, T)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manipulations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Replacing A by AT, where A is non singular m</a:t>
            </a:r>
            <a:r>
              <a:rPr lang="en-US" sz="2400" dirty="0" smtClean="0"/>
              <a:t>x</a:t>
            </a:r>
            <a:r>
              <a:rPr lang="en-US" dirty="0" smtClean="0"/>
              <a:t>m means “change of variables”.</a:t>
            </a:r>
          </a:p>
          <a:p>
            <a:r>
              <a:rPr lang="en-US" dirty="0" smtClean="0"/>
              <a:t> Over GF</a:t>
            </a:r>
            <a:r>
              <a:rPr lang="en-US" baseline="-25000" dirty="0" smtClean="0"/>
              <a:t>k,</a:t>
            </a:r>
            <a:r>
              <a:rPr lang="en-US" dirty="0" smtClean="0"/>
              <a:t> the new matrix and its polynomial are as good as the original.</a:t>
            </a:r>
          </a:p>
          <a:p>
            <a:endParaRPr lang="en-US" dirty="0" smtClean="0"/>
          </a:p>
          <a:p>
            <a:r>
              <a:rPr lang="en-US" dirty="0" smtClean="0"/>
              <a:t>The chromatic number, NZF number, group connectivity and more, are all, in that sense, classical 19</a:t>
            </a:r>
            <a:r>
              <a:rPr lang="en-US" baseline="30000" dirty="0" smtClean="0"/>
              <a:t>th</a:t>
            </a:r>
            <a:r>
              <a:rPr lang="en-US" dirty="0" smtClean="0"/>
              <a:t> century algebraic INVARIANTS</a:t>
            </a:r>
          </a:p>
          <a:p>
            <a:r>
              <a:rPr lang="en-US" dirty="0" smtClean="0"/>
              <a:t>(though, mostly over finite fields).</a:t>
            </a:r>
          </a:p>
          <a:p>
            <a:endParaRPr lang="en-US" dirty="0" smtClean="0"/>
          </a:p>
          <a:p>
            <a:r>
              <a:rPr lang="en-US" dirty="0" smtClean="0"/>
              <a:t>Changing variables does help. e.g. (x-y)(x+y) quadratic</a:t>
            </a:r>
            <a:r>
              <a:rPr lang="en-US" dirty="0" smtClean="0">
                <a:sym typeface="Symbol"/>
              </a:rPr>
              <a:t> xy linear</a:t>
            </a:r>
            <a:endParaRPr lang="en-US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Seymour (1981), gave the following structural characterization of 3-connected cubic graphs on 2n vertices and 3n edges:</a:t>
            </a:r>
          </a:p>
          <a:p>
            <a:endParaRPr lang="en-US" dirty="0" smtClean="0"/>
          </a:p>
          <a:p>
            <a:r>
              <a:rPr lang="en-US" dirty="0" smtClean="0"/>
              <a:t> The entire graph can be obtained from a certain co-tree by repeatedly adding cycles, each containing at most two new edges.</a:t>
            </a:r>
            <a:endParaRPr lang="he-I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he-IL" dirty="0"/>
          </a:p>
        </p:txBody>
      </p:sp>
      <p:pic>
        <p:nvPicPr>
          <p:cNvPr id="1026" name="Picture 2" descr="C:\Users\anyone\Desktop\pe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0"/>
            <a:ext cx="5143500" cy="332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algebraically translated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and after an appropriate change of variables, it  gives a co-graphic matrix representation of the following type (sort of):</a:t>
            </a:r>
          </a:p>
          <a:p>
            <a:pPr algn="ctr">
              <a:buNone/>
            </a:pPr>
            <a:r>
              <a:rPr lang="en-US" dirty="0" smtClean="0"/>
              <a:t>1  0  0  0</a:t>
            </a:r>
          </a:p>
          <a:p>
            <a:pPr>
              <a:buNone/>
            </a:pPr>
            <a:r>
              <a:rPr lang="en-US" dirty="0" smtClean="0"/>
              <a:t>		Identity matrix		0  1  0  0             representing        </a:t>
            </a:r>
          </a:p>
          <a:p>
            <a:pPr algn="ctr">
              <a:buNone/>
            </a:pPr>
            <a:r>
              <a:rPr lang="en-US" dirty="0" smtClean="0"/>
              <a:t>0  0  1  0</a:t>
            </a:r>
          </a:p>
          <a:p>
            <a:pPr algn="ctr">
              <a:buNone/>
            </a:pPr>
            <a:r>
              <a:rPr lang="en-US" u="sng" dirty="0" smtClean="0"/>
              <a:t>0  0  0  1</a:t>
            </a:r>
          </a:p>
          <a:p>
            <a:pPr algn="ctr">
              <a:buNone/>
            </a:pPr>
            <a:r>
              <a:rPr lang="en-US" dirty="0" smtClean="0"/>
              <a:t>1  0  0  0</a:t>
            </a:r>
          </a:p>
          <a:p>
            <a:pPr>
              <a:buNone/>
            </a:pPr>
            <a:r>
              <a:rPr lang="en-US" dirty="0" smtClean="0"/>
              <a:t>		Triangular		x  1  0  0            a  tree</a:t>
            </a:r>
          </a:p>
          <a:p>
            <a:pPr algn="ctr">
              <a:buNone/>
            </a:pPr>
            <a:r>
              <a:rPr lang="en-US" dirty="0" smtClean="0"/>
              <a:t>x  x  1  0</a:t>
            </a:r>
          </a:p>
          <a:p>
            <a:pPr algn="ctr">
              <a:buNone/>
            </a:pPr>
            <a:r>
              <a:rPr lang="en-US" u="sng" dirty="0" smtClean="0"/>
              <a:t>x  x  x  1</a:t>
            </a:r>
          </a:p>
          <a:p>
            <a:pPr algn="ctr">
              <a:buNone/>
            </a:pPr>
            <a:r>
              <a:rPr lang="en-US" dirty="0" smtClean="0"/>
              <a:t>y  y  y  y</a:t>
            </a:r>
          </a:p>
          <a:p>
            <a:pPr>
              <a:buNone/>
            </a:pPr>
            <a:r>
              <a:rPr lang="en-US" dirty="0" smtClean="0"/>
              <a:t>		Non singular		y  y  y  y	        the    corresponding</a:t>
            </a:r>
          </a:p>
          <a:p>
            <a:pPr algn="ctr">
              <a:buNone/>
            </a:pPr>
            <a:r>
              <a:rPr lang="en-US" dirty="0" smtClean="0"/>
              <a:t>                        y  y  </a:t>
            </a:r>
            <a:r>
              <a:rPr lang="en-US" dirty="0" err="1" smtClean="0"/>
              <a:t>y</a:t>
            </a:r>
            <a:r>
              <a:rPr lang="en-US" dirty="0" smtClean="0"/>
              <a:t>  </a:t>
            </a:r>
            <a:r>
              <a:rPr lang="en-US" dirty="0" err="1" smtClean="0"/>
              <a:t>y</a:t>
            </a:r>
            <a:r>
              <a:rPr lang="en-US" dirty="0" smtClean="0"/>
              <a:t>           co tree</a:t>
            </a:r>
          </a:p>
          <a:p>
            <a:pPr algn="ctr">
              <a:buNone/>
            </a:pPr>
            <a:r>
              <a:rPr lang="en-US" dirty="0" smtClean="0"/>
              <a:t>Y  y  y  y</a:t>
            </a:r>
          </a:p>
          <a:p>
            <a:pPr algn="ctr">
              <a:buNone/>
            </a:pPr>
            <a:endParaRPr lang="he-IL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 1987 we “proved” that, over GF</a:t>
            </a:r>
            <a:r>
              <a:rPr lang="en-US" baseline="-25000" dirty="0" smtClean="0"/>
              <a:t>5</a:t>
            </a:r>
            <a:r>
              <a:rPr lang="en-US" dirty="0" smtClean="0"/>
              <a:t>, for such a matrix A, there exists a vector x such that Ax has no zero entry. </a:t>
            </a:r>
          </a:p>
          <a:p>
            <a:endParaRPr lang="en-US" dirty="0" smtClean="0"/>
          </a:p>
          <a:p>
            <a:r>
              <a:rPr lang="en-US" dirty="0" smtClean="0"/>
              <a:t>This “result” positively “settled” Tutte’s 5-NZF Conjecture,  still open for almost 50 years.</a:t>
            </a:r>
          </a:p>
          <a:p>
            <a:endParaRPr lang="en-US" dirty="0" smtClean="0"/>
          </a:p>
          <a:p>
            <a:r>
              <a:rPr lang="en-US" dirty="0" smtClean="0"/>
              <a:t>We “proved” more: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Tree plus 2-degenerate graph conjecture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(1,2)-composed if its edge set is the union of a spanning tree and a 2-degenerate graph.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 smtClean="0"/>
              <a:t>  0       a  b  c  d  e</a:t>
            </a:r>
          </a:p>
          <a:p>
            <a:pPr>
              <a:buNone/>
            </a:pPr>
            <a:r>
              <a:rPr lang="en-US" dirty="0" smtClean="0"/>
              <a:t> -1       1  0  0  0  0</a:t>
            </a:r>
          </a:p>
          <a:p>
            <a:pPr>
              <a:buNone/>
            </a:pPr>
            <a:r>
              <a:rPr lang="en-US" dirty="0" smtClean="0"/>
              <a:t>  0      -1  1  0  0  0</a:t>
            </a:r>
          </a:p>
          <a:p>
            <a:pPr>
              <a:buNone/>
            </a:pPr>
            <a:r>
              <a:rPr lang="en-US" dirty="0" smtClean="0"/>
              <a:t>  0      -1  0  1  0  0    BLUE</a:t>
            </a:r>
          </a:p>
          <a:p>
            <a:pPr>
              <a:buNone/>
            </a:pPr>
            <a:r>
              <a:rPr lang="en-US" dirty="0" smtClean="0"/>
              <a:t>  0	       0  0 -1  1  0</a:t>
            </a:r>
          </a:p>
          <a:p>
            <a:pPr>
              <a:buNone/>
            </a:pPr>
            <a:r>
              <a:rPr lang="en-US" u="sng" dirty="0" smtClean="0"/>
              <a:t>  0        0  0  0 -1  1</a:t>
            </a:r>
          </a:p>
          <a:p>
            <a:pPr>
              <a:buNone/>
            </a:pPr>
            <a:r>
              <a:rPr lang="en-US" dirty="0" smtClean="0"/>
              <a:t> -1       1  0  0  0  0</a:t>
            </a:r>
          </a:p>
          <a:p>
            <a:pPr>
              <a:buNone/>
            </a:pPr>
            <a:r>
              <a:rPr lang="en-US" dirty="0" smtClean="0"/>
              <a:t>-1 	       0  1  0  0  0</a:t>
            </a:r>
          </a:p>
          <a:p>
            <a:pPr>
              <a:buNone/>
            </a:pPr>
            <a:r>
              <a:rPr lang="en-US" dirty="0" smtClean="0"/>
              <a:t>  0	      0  -1  1  0  0  GREEN</a:t>
            </a:r>
          </a:p>
          <a:p>
            <a:pPr>
              <a:buNone/>
            </a:pPr>
            <a:r>
              <a:rPr lang="en-US" dirty="0" smtClean="0"/>
              <a:t>  0       0  0 -1  1  0</a:t>
            </a:r>
          </a:p>
          <a:p>
            <a:pPr>
              <a:buNone/>
            </a:pPr>
            <a:r>
              <a:rPr lang="en-US" dirty="0" smtClean="0"/>
              <a:t>  0	     -1  0  0  0  1</a:t>
            </a:r>
          </a:p>
          <a:p>
            <a:pPr>
              <a:buNone/>
            </a:pPr>
            <a:r>
              <a:rPr lang="en-US" dirty="0" smtClean="0"/>
              <a:t>And a non-singular READ</a:t>
            </a:r>
            <a:endParaRPr lang="he-IL" dirty="0"/>
          </a:p>
        </p:txBody>
      </p:sp>
      <p:pic>
        <p:nvPicPr>
          <p:cNvPr id="4" name="Picture 3" descr="12c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447800"/>
            <a:ext cx="3162300" cy="471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Conjecture(s)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polynomial of a “Non-singular + Triangualr” Matrix admits  a term where all exponents are at most 3.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/>
            <a:r>
              <a:rPr lang="en-US" sz="2800" dirty="0" smtClean="0"/>
              <a:t>The above Implies:</a:t>
            </a:r>
          </a:p>
          <a:p>
            <a:pPr marL="514350" indent="-514350">
              <a:buNone/>
            </a:pPr>
            <a:r>
              <a:rPr lang="en-US" sz="2800" dirty="0" smtClean="0"/>
              <a:t>2.   Every 3-connected graph is Z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-connected, in particular, the assertion of Tutte’s 5-NZF conjecture.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AutoNum type="arabicPeriod" startAt="3"/>
            </a:pPr>
            <a:r>
              <a:rPr lang="en-US" sz="2800" dirty="0" smtClean="0"/>
              <a:t>Every (1,2)-composed graph is Strongly 5-choosable, in particular 5-choosable, in particular 5-colorable.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/>
            <a:r>
              <a:rPr lang="en-US" sz="2800" dirty="0" smtClean="0"/>
              <a:t>Either 2 or 3, strong or week version, may be true while the other wrong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 descr="C:\Users\anyone\Pictures\Resize of IMG_0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8128001" cy="542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Polynomial Method</a:t>
            </a:r>
            <a:br>
              <a:rPr lang="en-US" dirty="0" smtClean="0"/>
            </a:br>
            <a:r>
              <a:rPr lang="en-US" dirty="0" smtClean="0"/>
              <a:t> (Alon, T)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The Graphic case</a:t>
            </a:r>
          </a:p>
          <a:p>
            <a:pPr>
              <a:buNone/>
            </a:pPr>
            <a:r>
              <a:rPr lang="en-US" sz="4400" dirty="0" smtClean="0"/>
              <a:t>	 P</a:t>
            </a:r>
            <a:r>
              <a:rPr lang="en-US" sz="2400" dirty="0" smtClean="0"/>
              <a:t>G=</a:t>
            </a:r>
            <a:r>
              <a:rPr lang="en-US" dirty="0" smtClean="0">
                <a:sym typeface="Symbol"/>
              </a:rPr>
              <a:t></a:t>
            </a:r>
            <a:r>
              <a:rPr lang="en-US" sz="4400" dirty="0" smtClean="0"/>
              <a:t>(x</a:t>
            </a:r>
            <a:r>
              <a:rPr lang="en-US" dirty="0" smtClean="0"/>
              <a:t>i – </a:t>
            </a:r>
            <a:r>
              <a:rPr lang="en-US" sz="4400" dirty="0" smtClean="0"/>
              <a:t>x</a:t>
            </a:r>
            <a:r>
              <a:rPr lang="en-US" dirty="0" smtClean="0"/>
              <a:t>j) over all edges (i,j)</a:t>
            </a:r>
            <a:r>
              <a:rPr lang="en-US" dirty="0" smtClean="0">
                <a:sym typeface="Symbol"/>
              </a:rPr>
              <a:t>E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A proper coloring of G  an assignment of “colors” to the  </a:t>
            </a:r>
            <a:r>
              <a:rPr lang="en-US" sz="4400" dirty="0" smtClean="0"/>
              <a:t>x</a:t>
            </a:r>
            <a:r>
              <a:rPr lang="en-US" dirty="0" smtClean="0"/>
              <a:t>i’s for which </a:t>
            </a:r>
            <a:r>
              <a:rPr lang="en-US" sz="4400" dirty="0" smtClean="0"/>
              <a:t>P</a:t>
            </a:r>
            <a:r>
              <a:rPr lang="en-US" sz="2400" dirty="0" smtClean="0"/>
              <a:t>G</a:t>
            </a:r>
            <a:r>
              <a:rPr lang="en-US" dirty="0" smtClean="0">
                <a:sym typeface="Symbol"/>
              </a:rPr>
              <a:t>0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of Tutte’s Seminal Conjectures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exists a positive integer k, such that every (bridgeless) graph admits a k-NZF</a:t>
            </a:r>
          </a:p>
          <a:p>
            <a:endParaRPr lang="en-US" dirty="0" smtClean="0"/>
          </a:p>
          <a:p>
            <a:r>
              <a:rPr lang="en-US" dirty="0" smtClean="0"/>
              <a:t>Every graph admits a 5-NZF</a:t>
            </a:r>
          </a:p>
          <a:p>
            <a:endParaRPr lang="en-US" dirty="0" smtClean="0"/>
          </a:p>
          <a:p>
            <a:r>
              <a:rPr lang="en-US" dirty="0" smtClean="0"/>
              <a:t>There exists a positive integer t, such that every t-edge connected graph admits a 3-NZF</a:t>
            </a:r>
          </a:p>
          <a:p>
            <a:endParaRPr lang="en-US" dirty="0" smtClean="0"/>
          </a:p>
          <a:p>
            <a:r>
              <a:rPr lang="en-US" dirty="0" smtClean="0"/>
              <a:t>Every 4-edge connected graph admits a 3-NZF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8-NZF Theorem (F.Jaeger 1975)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graph admits an 8-NZF</a:t>
            </a:r>
          </a:p>
          <a:p>
            <a:endParaRPr lang="en-US" dirty="0" smtClean="0"/>
          </a:p>
          <a:p>
            <a:r>
              <a:rPr lang="en-US" dirty="0" smtClean="0"/>
              <a:t>Equivalently, every graph can be covered by three Cycles (a cycle = an edge disjoint union of simple circuits)</a:t>
            </a:r>
            <a:br>
              <a:rPr lang="en-US" dirty="0" smtClean="0"/>
            </a:br>
            <a:endParaRPr lang="he-I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6-NZF Theorem (P. Seymour 1981)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graph admits a 6-NZF</a:t>
            </a:r>
            <a:endParaRPr lang="he-I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Conjecture (1987)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Union of a tree and a 2-degenerate graph is always 5-colorable.</a:t>
            </a:r>
            <a:endParaRPr lang="he-I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Stronger version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pair of </a:t>
            </a:r>
            <a:r>
              <a:rPr lang="en-US" sz="3600" dirty="0" smtClean="0"/>
              <a:t>n</a:t>
            </a:r>
            <a:r>
              <a:rPr lang="en-US" dirty="0" smtClean="0"/>
              <a:t>x</a:t>
            </a:r>
            <a:r>
              <a:rPr lang="en-US" sz="3600" dirty="0" smtClean="0"/>
              <a:t>n</a:t>
            </a:r>
            <a:r>
              <a:rPr lang="en-US" dirty="0" smtClean="0"/>
              <a:t> non singular  A and B there exists an </a:t>
            </a:r>
            <a:r>
              <a:rPr lang="en-US" sz="3600" dirty="0" smtClean="0"/>
              <a:t>n</a:t>
            </a:r>
            <a:r>
              <a:rPr lang="en-US" dirty="0" smtClean="0"/>
              <a:t>x</a:t>
            </a:r>
            <a:r>
              <a:rPr lang="en-US" sz="3600" dirty="0" smtClean="0"/>
              <a:t>n</a:t>
            </a:r>
            <a:r>
              <a:rPr lang="en-US" dirty="0" smtClean="0"/>
              <a:t> sub matrix of the </a:t>
            </a:r>
            <a:r>
              <a:rPr lang="en-US" sz="3600" dirty="0" smtClean="0"/>
              <a:t>n</a:t>
            </a:r>
            <a:r>
              <a:rPr lang="en-US" dirty="0" smtClean="0"/>
              <a:t>x2</a:t>
            </a:r>
            <a:r>
              <a:rPr lang="en-US" sz="3600" dirty="0" smtClean="0"/>
              <a:t>n</a:t>
            </a:r>
            <a:r>
              <a:rPr lang="en-US" dirty="0" smtClean="0"/>
              <a:t> A|B, with no zero Permanent.</a:t>
            </a:r>
          </a:p>
          <a:p>
            <a:endParaRPr lang="en-US" dirty="0" smtClean="0"/>
          </a:p>
          <a:p>
            <a:r>
              <a:rPr lang="en-US" dirty="0" smtClean="0"/>
              <a:t>If  True over GF</a:t>
            </a:r>
            <a:r>
              <a:rPr lang="en-US" sz="2000" dirty="0" smtClean="0"/>
              <a:t>3  </a:t>
            </a:r>
            <a:r>
              <a:rPr lang="en-US" dirty="0" smtClean="0"/>
              <a:t>it implies  Tutte’s 3-NZF  Conjecture, with t=6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Algebraic tool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,…,x</a:t>
            </a:r>
            <a:r>
              <a:rPr lang="en-US" baseline="-25000" dirty="0" smtClean="0"/>
              <a:t>n</a:t>
            </a:r>
            <a:r>
              <a:rPr lang="en-US" dirty="0" smtClean="0"/>
              <a:t>) homogeneous</a:t>
            </a:r>
          </a:p>
          <a:p>
            <a:endParaRPr lang="en-US" dirty="0" smtClean="0"/>
          </a:p>
          <a:p>
            <a:r>
              <a:rPr lang="en-US" dirty="0" smtClean="0"/>
              <a:t>Cx</a:t>
            </a:r>
            <a:r>
              <a:rPr lang="en-US" baseline="-25000" dirty="0" smtClean="0"/>
              <a:t>1</a:t>
            </a:r>
            <a:r>
              <a:rPr lang="en-US" sz="4000" baseline="30000" dirty="0" smtClean="0"/>
              <a:t>e</a:t>
            </a:r>
            <a:r>
              <a:rPr lang="en-US" baseline="30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sz="4000" baseline="30000" dirty="0" smtClean="0"/>
              <a:t>e</a:t>
            </a:r>
            <a:r>
              <a:rPr lang="en-US" baseline="30000" dirty="0" smtClean="0"/>
              <a:t>2</a:t>
            </a:r>
            <a:r>
              <a:rPr lang="en-US" dirty="0" smtClean="0"/>
              <a:t>…x</a:t>
            </a:r>
            <a:r>
              <a:rPr lang="en-US" baseline="-25000" dirty="0" smtClean="0"/>
              <a:t>n</a:t>
            </a:r>
            <a:r>
              <a:rPr lang="en-US" sz="4000" baseline="30000" dirty="0" smtClean="0"/>
              <a:t>e</a:t>
            </a:r>
            <a:r>
              <a:rPr lang="en-US" baseline="30000" dirty="0" smtClean="0"/>
              <a:t>n</a:t>
            </a:r>
            <a:r>
              <a:rPr lang="en-US" dirty="0" smtClean="0"/>
              <a:t> a monomial in the expansion of P, with a nonzero coefficient C</a:t>
            </a:r>
            <a:r>
              <a:rPr lang="en-US" dirty="0" smtClean="0">
                <a:sym typeface="Symbol"/>
              </a:rPr>
              <a:t>0 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More than </a:t>
            </a:r>
            <a:r>
              <a:rPr lang="en-US" dirty="0" smtClean="0"/>
              <a:t>e</a:t>
            </a:r>
            <a:r>
              <a:rPr lang="en-US" baseline="-25000" dirty="0" smtClean="0"/>
              <a:t>i</a:t>
            </a:r>
            <a:r>
              <a:rPr lang="en-US" dirty="0" smtClean="0"/>
              <a:t> values to select a “color” from, for each x</a:t>
            </a:r>
            <a:r>
              <a:rPr lang="en-US" baseline="-25000" dirty="0" smtClean="0"/>
              <a:t>i</a:t>
            </a:r>
          </a:p>
          <a:p>
            <a:endParaRPr lang="en-US" baseline="-25000" dirty="0" smtClean="0"/>
          </a:p>
          <a:p>
            <a:pPr algn="ctr">
              <a:buNone/>
            </a:pPr>
            <a:r>
              <a:rPr lang="en-US" sz="6400" baseline="-25000" dirty="0" smtClean="0">
                <a:sym typeface="Symbol"/>
              </a:rPr>
              <a:t></a:t>
            </a:r>
          </a:p>
          <a:p>
            <a:pPr algn="ctr">
              <a:buNone/>
            </a:pPr>
            <a:endParaRPr lang="en-US" sz="6400" baseline="-25000" dirty="0" smtClean="0"/>
          </a:p>
          <a:p>
            <a:r>
              <a:rPr lang="en-US" dirty="0" smtClean="0"/>
              <a:t>There exists a “proper coloring” , that is, a feasible vector X such that P(X)</a:t>
            </a:r>
            <a:r>
              <a:rPr lang="en-US" dirty="0" smtClean="0">
                <a:sym typeface="Symbol"/>
              </a:rPr>
              <a:t>0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(A multivariate version of “A polynomial of degree n has at most n distinct roots”)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amazing application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Strength </a:t>
            </a:r>
            <a:r>
              <a:rPr lang="en-US" dirty="0" smtClean="0">
                <a:sym typeface="Symbol"/>
              </a:rPr>
              <a:t> Too</a:t>
            </a:r>
            <a:r>
              <a:rPr lang="en-US" dirty="0" smtClean="0"/>
              <a:t> weak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(graphic) polynomial method is about List coloring (choosability)</a:t>
            </a:r>
          </a:p>
          <a:p>
            <a:endParaRPr lang="en-US" dirty="0" smtClean="0"/>
          </a:p>
          <a:p>
            <a:r>
              <a:rPr lang="en-US" dirty="0" smtClean="0"/>
              <a:t>Furthermore, </a:t>
            </a:r>
            <a:r>
              <a:rPr lang="en-US" dirty="0" smtClean="0"/>
              <a:t>It is about </a:t>
            </a:r>
            <a:r>
              <a:rPr lang="en-US" b="1" dirty="0" smtClean="0"/>
              <a:t>Strong</a:t>
            </a:r>
            <a:r>
              <a:rPr lang="en-US" dirty="0" smtClean="0"/>
              <a:t> list coloring</a:t>
            </a:r>
          </a:p>
          <a:p>
            <a:endParaRPr lang="en-US" dirty="0" smtClean="0"/>
          </a:p>
          <a:p>
            <a:r>
              <a:rPr lang="en-US" dirty="0" smtClean="0"/>
              <a:t>That is, each edge e has its own “forbidden difference” b</a:t>
            </a:r>
            <a:r>
              <a:rPr lang="en-US" baseline="-25000" dirty="0" smtClean="0"/>
              <a:t>e</a:t>
            </a:r>
            <a:r>
              <a:rPr lang="en-US" dirty="0" smtClean="0"/>
              <a:t> between the two “colors” of its endvertices, not necessarily 0.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every edge e a new variable b</a:t>
            </a:r>
            <a:r>
              <a:rPr lang="en-US" baseline="-25000" dirty="0" smtClean="0"/>
              <a:t>e. </a:t>
            </a:r>
            <a:r>
              <a:rPr lang="en-US" dirty="0" smtClean="0"/>
              <a:t>P~</a:t>
            </a:r>
            <a:r>
              <a:rPr lang="en-US" baseline="-25000" dirty="0" smtClean="0"/>
              <a:t>G  </a:t>
            </a:r>
            <a:r>
              <a:rPr lang="en-US" dirty="0" smtClean="0"/>
              <a:t>the product over E of (x</a:t>
            </a:r>
            <a:r>
              <a:rPr lang="en-US" baseline="-25000" dirty="0" smtClean="0"/>
              <a:t>i</a:t>
            </a:r>
            <a:r>
              <a:rPr lang="en-US" dirty="0" smtClean="0"/>
              <a:t> –x</a:t>
            </a:r>
            <a:r>
              <a:rPr lang="en-US" baseline="-25000" dirty="0" smtClean="0"/>
              <a:t>j </a:t>
            </a:r>
            <a:r>
              <a:rPr lang="en-US" dirty="0" smtClean="0"/>
              <a:t>– b</a:t>
            </a:r>
            <a:r>
              <a:rPr lang="en-US" baseline="-25000" dirty="0" smtClean="0"/>
              <a:t>e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P~k</a:t>
            </a:r>
            <a:r>
              <a:rPr lang="en-US" baseline="-25000" dirty="0" smtClean="0"/>
              <a:t>3</a:t>
            </a:r>
            <a:r>
              <a:rPr lang="en-US" dirty="0" smtClean="0"/>
              <a:t>=(x-y-b</a:t>
            </a:r>
            <a:r>
              <a:rPr lang="en-US" baseline="-25000" dirty="0" smtClean="0"/>
              <a:t>1</a:t>
            </a:r>
            <a:r>
              <a:rPr lang="en-US" dirty="0" smtClean="0"/>
              <a:t>)(y-z-b</a:t>
            </a:r>
            <a:r>
              <a:rPr lang="en-US" baseline="-25000" dirty="0" smtClean="0"/>
              <a:t>2</a:t>
            </a:r>
            <a:r>
              <a:rPr lang="en-US" dirty="0" smtClean="0"/>
              <a:t>)(z-x-b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P~ Clearly contains all terms of P</a:t>
            </a:r>
            <a:r>
              <a:rPr lang="en-US" baseline="-25000" dirty="0" smtClean="0"/>
              <a:t>G, </a:t>
            </a:r>
            <a:r>
              <a:rPr lang="en-US" dirty="0" smtClean="0"/>
              <a:t>(e.g. x</a:t>
            </a:r>
            <a:r>
              <a:rPr lang="en-US" baseline="30000" dirty="0" smtClean="0"/>
              <a:t>2</a:t>
            </a:r>
            <a:r>
              <a:rPr lang="en-US" dirty="0" smtClean="0"/>
              <a:t>y), where the exponent of each b</a:t>
            </a:r>
            <a:r>
              <a:rPr lang="en-US" baseline="-25000" dirty="0" smtClean="0"/>
              <a:t>e</a:t>
            </a:r>
            <a:r>
              <a:rPr lang="en-US" dirty="0" smtClean="0"/>
              <a:t> is 0. Any single value can hence be imposed on each b</a:t>
            </a:r>
            <a:r>
              <a:rPr lang="en-US" baseline="-25000" dirty="0" smtClean="0"/>
              <a:t>e, </a:t>
            </a:r>
            <a:r>
              <a:rPr lang="en-US" dirty="0" smtClean="0"/>
              <a:t>by the main Algebraic tool.</a:t>
            </a:r>
          </a:p>
          <a:p>
            <a:endParaRPr lang="en-US" baseline="-25000" dirty="0" smtClean="0"/>
          </a:p>
          <a:p>
            <a:r>
              <a:rPr lang="en-US" dirty="0" smtClean="0"/>
              <a:t>(A multivariate version of “A polynomial of degree n cannot rich the same value more than n times”)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 Choosability is indeed strong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 unlike mere chosability (and coloribility), strong choosability does count multiple edges.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Co-graphic case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Nowhere Zero flows</a:t>
            </a:r>
          </a:p>
          <a:p>
            <a:pPr>
              <a:buNone/>
            </a:pPr>
            <a:r>
              <a:rPr lang="en-US" dirty="0" smtClean="0"/>
              <a:t>Definition (Tutte 1956)</a:t>
            </a:r>
          </a:p>
          <a:p>
            <a:pPr>
              <a:buNone/>
            </a:pPr>
            <a:r>
              <a:rPr lang="en-US" dirty="0" smtClean="0"/>
              <a:t>A k-Nowhere Zero Flow in a graph is an assignment of a {1,2,…,k-1} value to every edge, such that the (directed) sum at each vertex (hence, every cut set) equals zero.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1185</Words>
  <Application>Microsoft Office PowerPoint</Application>
  <PresentationFormat>On-screen Show (4:3)</PresentationFormat>
  <Paragraphs>167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 Strong list coloring, Group connectivity and the Polynomial method </vt:lpstr>
      <vt:lpstr>Slide 2</vt:lpstr>
      <vt:lpstr>The Polynomial Method  (Alon, T)</vt:lpstr>
      <vt:lpstr>The main Algebraic tool</vt:lpstr>
      <vt:lpstr>An amazing application</vt:lpstr>
      <vt:lpstr>Too Strength  Too weak</vt:lpstr>
      <vt:lpstr>Proof:</vt:lpstr>
      <vt:lpstr>Strong Choosability is indeed strong</vt:lpstr>
      <vt:lpstr>The Co-graphic case</vt:lpstr>
      <vt:lpstr>Slide 10</vt:lpstr>
      <vt:lpstr>Slide 11</vt:lpstr>
      <vt:lpstr>Solution</vt:lpstr>
      <vt:lpstr> </vt:lpstr>
      <vt:lpstr> </vt:lpstr>
      <vt:lpstr>Group connectivity</vt:lpstr>
      <vt:lpstr> </vt:lpstr>
      <vt:lpstr>Example</vt:lpstr>
      <vt:lpstr>Interesting</vt:lpstr>
      <vt:lpstr>Via  matrix representation</vt:lpstr>
      <vt:lpstr>The General case</vt:lpstr>
      <vt:lpstr>Matrix manipulations</vt:lpstr>
      <vt:lpstr> </vt:lpstr>
      <vt:lpstr> </vt:lpstr>
      <vt:lpstr>When algebraically translated </vt:lpstr>
      <vt:lpstr> </vt:lpstr>
      <vt:lpstr>The Tree plus 2-degenerate graph conjecture</vt:lpstr>
      <vt:lpstr>Example</vt:lpstr>
      <vt:lpstr>Conjecture(s) </vt:lpstr>
      <vt:lpstr>Slide 29</vt:lpstr>
      <vt:lpstr>Some of Tutte’s Seminal Conjectures</vt:lpstr>
      <vt:lpstr>The 8-NZF Theorem (F.Jaeger 1975)  </vt:lpstr>
      <vt:lpstr>The 6-NZF Theorem (P. Seymour 1981)</vt:lpstr>
      <vt:lpstr>Conjecture (1987)</vt:lpstr>
      <vt:lpstr>A Stronger version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Flows and Cycle covers – A personal perspective </dc:title>
  <dc:creator>anyone</dc:creator>
  <cp:lastModifiedBy>anyone</cp:lastModifiedBy>
  <cp:revision>221</cp:revision>
  <dcterms:created xsi:type="dcterms:W3CDTF">2006-08-16T00:00:00Z</dcterms:created>
  <dcterms:modified xsi:type="dcterms:W3CDTF">2009-09-18T07:15:42Z</dcterms:modified>
</cp:coreProperties>
</file>